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"/>
  </p:notesMasterIdLst>
  <p:sldIdLst>
    <p:sldId id="256" r:id="rId2"/>
    <p:sldId id="257" r:id="rId3"/>
    <p:sldId id="259" r:id="rId4"/>
    <p:sldId id="260" r:id="rId5"/>
    <p:sldId id="269" r:id="rId6"/>
    <p:sldId id="268" r:id="rId7"/>
    <p:sldId id="261" r:id="rId8"/>
    <p:sldId id="270" r:id="rId9"/>
    <p:sldId id="262" r:id="rId10"/>
    <p:sldId id="263" r:id="rId11"/>
    <p:sldId id="264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4660"/>
  </p:normalViewPr>
  <p:slideViewPr>
    <p:cSldViewPr>
      <p:cViewPr>
        <p:scale>
          <a:sx n="81" d="100"/>
          <a:sy n="81" d="100"/>
        </p:scale>
        <p:origin x="-132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FA5AE1-EEB6-4DDC-BFA6-98138313622C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009A6A-973D-4907-821D-8CDA7C09F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794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009A6A-973D-4907-821D-8CDA7C09F6C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194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009A6A-973D-4907-821D-8CDA7C09F6C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957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Nursing homes; ICF/IID - intermediate care facilities for people with individual intellectual disabilities; Mental</a:t>
            </a:r>
            <a:r>
              <a:rPr lang="en-US" baseline="0" dirty="0" smtClean="0"/>
              <a:t> Health facilities including </a:t>
            </a:r>
            <a:r>
              <a:rPr lang="en-US" dirty="0" smtClean="0"/>
              <a:t>DSH - disproportionate share hospital payments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009A6A-973D-4907-821D-8CDA7C09F6C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7501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009A6A-973D-4907-821D-8CDA7C09F6C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9705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009A6A-973D-4907-821D-8CDA7C09F6C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0574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009A6A-973D-4907-821D-8CDA7C09F6C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143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143E0-AC5A-47F9-9739-D27D2A57E550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CBCB7-71A0-474C-A0A2-2DD3F5337D8A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143E0-AC5A-47F9-9739-D27D2A57E550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CBCB7-71A0-474C-A0A2-2DD3F5337D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143E0-AC5A-47F9-9739-D27D2A57E550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CBCB7-71A0-474C-A0A2-2DD3F5337D8A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143E0-AC5A-47F9-9739-D27D2A57E550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CBCB7-71A0-474C-A0A2-2DD3F5337D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143E0-AC5A-47F9-9739-D27D2A57E550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CBCB7-71A0-474C-A0A2-2DD3F5337D8A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143E0-AC5A-47F9-9739-D27D2A57E550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CBCB7-71A0-474C-A0A2-2DD3F5337D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143E0-AC5A-47F9-9739-D27D2A57E550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CBCB7-71A0-474C-A0A2-2DD3F5337D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143E0-AC5A-47F9-9739-D27D2A57E550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CBCB7-71A0-474C-A0A2-2DD3F5337D8A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143E0-AC5A-47F9-9739-D27D2A57E550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CBCB7-71A0-474C-A0A2-2DD3F5337D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143E0-AC5A-47F9-9739-D27D2A57E550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CBCB7-71A0-474C-A0A2-2DD3F5337D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143E0-AC5A-47F9-9739-D27D2A57E550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CBCB7-71A0-474C-A0A2-2DD3F5337D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A0143E0-AC5A-47F9-9739-D27D2A57E550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69ACBCB7-71A0-474C-A0A2-2DD3F5337D8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Caregivers in Idaho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620000" cy="17526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Idaho Caregiver Alliance</a:t>
            </a:r>
          </a:p>
          <a:p>
            <a:pPr algn="r"/>
            <a:r>
              <a:rPr lang="en-US" dirty="0" smtClean="0"/>
              <a:t>Sarah </a:t>
            </a:r>
            <a:r>
              <a:rPr lang="en-US" dirty="0" err="1" smtClean="0"/>
              <a:t>Toevs</a:t>
            </a:r>
            <a:endParaRPr lang="en-US" dirty="0" smtClean="0"/>
          </a:p>
          <a:p>
            <a:pPr algn="r"/>
            <a:r>
              <a:rPr lang="en-US" dirty="0" smtClean="0"/>
              <a:t>Pam Catt-</a:t>
            </a:r>
            <a:r>
              <a:rPr lang="en-US" dirty="0" err="1" smtClean="0"/>
              <a:t>Oliason</a:t>
            </a:r>
            <a:endParaRPr lang="en-US" dirty="0" smtClean="0"/>
          </a:p>
          <a:p>
            <a:pPr algn="r"/>
            <a:r>
              <a:rPr lang="en-US" dirty="0" smtClean="0"/>
              <a:t>Marilyn Sword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23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Mission and Vision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400" dirty="0"/>
              <a:t> </a:t>
            </a:r>
            <a:r>
              <a:rPr lang="en-US" sz="3400" dirty="0" smtClean="0"/>
              <a:t>advance </a:t>
            </a:r>
            <a:r>
              <a:rPr lang="en-US" sz="3400" dirty="0"/>
              <a:t>the well-being of caregivers </a:t>
            </a:r>
            <a:r>
              <a:rPr lang="en-US" sz="3400" dirty="0" smtClean="0"/>
              <a:t>across the lifespan by </a:t>
            </a:r>
            <a:r>
              <a:rPr lang="en-US" sz="3400" dirty="0"/>
              <a:t>promoting collaboration that improves access to quality, responsive support across the </a:t>
            </a:r>
            <a:r>
              <a:rPr lang="en-US" sz="3400" dirty="0" smtClean="0"/>
              <a:t>state</a:t>
            </a:r>
          </a:p>
          <a:p>
            <a:pPr marL="0" indent="0">
              <a:buNone/>
            </a:pPr>
            <a:endParaRPr lang="en-US" sz="3400" dirty="0"/>
          </a:p>
          <a:p>
            <a:r>
              <a:rPr lang="en-US" sz="3400" dirty="0" smtClean="0"/>
              <a:t>a </a:t>
            </a:r>
            <a:r>
              <a:rPr lang="en-US" sz="3400" dirty="0"/>
              <a:t>statewide voice, convener, and catalyst for sustaining and supporting these essential providers of </a:t>
            </a:r>
            <a:r>
              <a:rPr lang="en-US" sz="3400" dirty="0" smtClean="0"/>
              <a:t>care</a:t>
            </a:r>
          </a:p>
        </p:txBody>
      </p:sp>
    </p:spTree>
    <p:extLst>
      <p:ext uri="{BB962C8B-B14F-4D97-AF65-F5344CB8AC3E}">
        <p14:creationId xmlns:p14="http://schemas.microsoft.com/office/powerpoint/2010/main" val="789133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Idaho Caregiver Alliance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600" dirty="0" smtClean="0"/>
              <a:t>more </a:t>
            </a:r>
            <a:r>
              <a:rPr lang="en-US" sz="3600" dirty="0"/>
              <a:t>than 50 public and private organizations and </a:t>
            </a:r>
            <a:r>
              <a:rPr lang="en-US" sz="3600" dirty="0" smtClean="0"/>
              <a:t>250 individual members</a:t>
            </a:r>
          </a:p>
          <a:p>
            <a:endParaRPr lang="en-US" sz="3600" dirty="0" smtClean="0"/>
          </a:p>
          <a:p>
            <a:r>
              <a:rPr lang="en-US" sz="3600" dirty="0" smtClean="0"/>
              <a:t>launched </a:t>
            </a:r>
            <a:r>
              <a:rPr lang="en-US" sz="3600" dirty="0"/>
              <a:t>in 2013 </a:t>
            </a:r>
            <a:r>
              <a:rPr lang="en-US" sz="3600" dirty="0" smtClean="0"/>
              <a:t>with support </a:t>
            </a:r>
            <a:r>
              <a:rPr lang="en-US" sz="3600" dirty="0"/>
              <a:t>from the Administration for Community </a:t>
            </a:r>
            <a:r>
              <a:rPr lang="en-US" sz="3600" dirty="0" smtClean="0"/>
              <a:t>Living </a:t>
            </a:r>
          </a:p>
          <a:p>
            <a:endParaRPr lang="en-US" sz="3600" dirty="0" smtClean="0"/>
          </a:p>
          <a:p>
            <a:r>
              <a:rPr lang="en-US" sz="3600" dirty="0"/>
              <a:t>l</a:t>
            </a:r>
            <a:r>
              <a:rPr lang="en-US" sz="3600" dirty="0" smtClean="0"/>
              <a:t>ed by </a:t>
            </a:r>
            <a:r>
              <a:rPr lang="en-US" sz="3600" dirty="0"/>
              <a:t>the Idaho Commission on Aging in collaboration with the Center for the Study of Aging at Boise State </a:t>
            </a:r>
            <a:r>
              <a:rPr lang="en-US" sz="3600" dirty="0" smtClean="0"/>
              <a:t>University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722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33400"/>
            <a:ext cx="8915400" cy="990600"/>
          </a:xfrm>
        </p:spPr>
        <p:txBody>
          <a:bodyPr>
            <a:noAutofit/>
          </a:bodyPr>
          <a:lstStyle/>
          <a:p>
            <a:r>
              <a:rPr lang="en-US" sz="3600" b="1" dirty="0"/>
              <a:t>More than </a:t>
            </a:r>
            <a:r>
              <a:rPr lang="en-US" sz="3600" b="1" dirty="0" smtClean="0"/>
              <a:t>1 in 4 Idahoans </a:t>
            </a:r>
            <a:r>
              <a:rPr lang="en-US" sz="3600" b="1" dirty="0"/>
              <a:t>are </a:t>
            </a:r>
            <a:r>
              <a:rPr lang="en-US" sz="3600" b="1" dirty="0" smtClean="0"/>
              <a:t>caregivers 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400" dirty="0" smtClean="0"/>
              <a:t>make </a:t>
            </a:r>
            <a:r>
              <a:rPr lang="en-US" sz="3400" dirty="0"/>
              <a:t>it possible for children and adults living with disabilities, long term illnesses and frailty to live in their home and </a:t>
            </a:r>
            <a:r>
              <a:rPr lang="en-US" sz="3400" dirty="0" smtClean="0"/>
              <a:t>community</a:t>
            </a:r>
          </a:p>
          <a:p>
            <a:r>
              <a:rPr lang="en-US" sz="3400" dirty="0" smtClean="0"/>
              <a:t>provide estimated $</a:t>
            </a:r>
            <a:r>
              <a:rPr lang="en-US" sz="3400" dirty="0"/>
              <a:t>2 </a:t>
            </a:r>
            <a:r>
              <a:rPr lang="en-US" sz="3400" dirty="0" smtClean="0"/>
              <a:t>billion/year in unpaid care</a:t>
            </a:r>
          </a:p>
          <a:p>
            <a:r>
              <a:rPr lang="en-US" sz="3200" dirty="0" smtClean="0"/>
              <a:t>most juggle paid work and caregiving responsibilities</a:t>
            </a:r>
            <a:endParaRPr lang="en-US" sz="3400" dirty="0" smtClean="0"/>
          </a:p>
        </p:txBody>
      </p:sp>
    </p:spTree>
    <p:extLst>
      <p:ext uri="{BB962C8B-B14F-4D97-AF65-F5344CB8AC3E}">
        <p14:creationId xmlns:p14="http://schemas.microsoft.com/office/powerpoint/2010/main" val="3856259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Idaho Caregivers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400" dirty="0" smtClean="0"/>
              <a:t>Save </a:t>
            </a:r>
            <a:r>
              <a:rPr lang="en-US" sz="3400" dirty="0"/>
              <a:t>Idaho resources by delaying need for institutional care</a:t>
            </a:r>
          </a:p>
          <a:p>
            <a:pPr lvl="1"/>
            <a:r>
              <a:rPr lang="en-US" sz="3300" dirty="0"/>
              <a:t>Medicaid is the primary payer for institutional care in </a:t>
            </a:r>
            <a:r>
              <a:rPr lang="en-US" sz="3300" dirty="0" smtClean="0"/>
              <a:t>Idaho</a:t>
            </a:r>
          </a:p>
          <a:p>
            <a:pPr lvl="2"/>
            <a:r>
              <a:rPr lang="en-US" sz="3100" dirty="0" smtClean="0"/>
              <a:t>$</a:t>
            </a:r>
            <a:r>
              <a:rPr lang="en-US" sz="3100" dirty="0"/>
              <a:t>2.4 billion expenditure in </a:t>
            </a:r>
            <a:r>
              <a:rPr lang="en-US" sz="3100" dirty="0" smtClean="0"/>
              <a:t>2012</a:t>
            </a:r>
            <a:endParaRPr lang="en-US" sz="3100" baseline="30000" dirty="0" smtClean="0"/>
          </a:p>
          <a:p>
            <a:pPr lvl="1"/>
            <a:r>
              <a:rPr lang="en-US" sz="3300" dirty="0" smtClean="0"/>
              <a:t>Over 50% of Medicaid budget spent on institutional care</a:t>
            </a:r>
            <a:endParaRPr lang="en-US" sz="3300" dirty="0"/>
          </a:p>
          <a:p>
            <a:pPr marL="0" indent="0">
              <a:buNone/>
            </a:pPr>
            <a:endParaRPr lang="en-US" sz="2000" baseline="30000" dirty="0" smtClean="0"/>
          </a:p>
          <a:p>
            <a:pPr marL="0" indent="0">
              <a:buNone/>
            </a:pPr>
            <a:endParaRPr lang="en-US" sz="2000" baseline="30000" dirty="0"/>
          </a:p>
          <a:p>
            <a:pPr marL="0" indent="0">
              <a:buNone/>
            </a:pPr>
            <a:endParaRPr lang="en-US" sz="2000" baseline="30000" dirty="0" smtClean="0"/>
          </a:p>
          <a:p>
            <a:pPr marL="0" indent="0">
              <a:buNone/>
            </a:pPr>
            <a:r>
              <a:rPr lang="en-US" sz="2000" dirty="0" smtClean="0"/>
              <a:t>Medicaid </a:t>
            </a:r>
            <a:r>
              <a:rPr lang="en-US" sz="2000" dirty="0"/>
              <a:t>Expenditures for Long-Term Services and Supports in FFY 2012, CMS, April 28, 2014.  http://</a:t>
            </a:r>
            <a:r>
              <a:rPr lang="en-US" sz="2000" dirty="0" smtClean="0"/>
              <a:t>www.medicaid.gov/medicaid-chip-program-information/by-topics/long-term-services-and-supports/downloads/ltss-expenditures-2012.pdf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23091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Caregiver’s Fear</a:t>
            </a:r>
            <a:endParaRPr lang="en-US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012" y="1737680"/>
            <a:ext cx="6605588" cy="4434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4"/>
          <p:cNvSpPr/>
          <p:nvPr/>
        </p:nvSpPr>
        <p:spPr>
          <a:xfrm>
            <a:off x="1143000" y="3048000"/>
            <a:ext cx="35814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477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8763000" cy="990600"/>
          </a:xfrm>
        </p:spPr>
        <p:txBody>
          <a:bodyPr>
            <a:normAutofit/>
          </a:bodyPr>
          <a:lstStyle/>
          <a:p>
            <a:r>
              <a:rPr lang="en-US" dirty="0" smtClean="0"/>
              <a:t>60 + age group fastest growing in Idaho</a:t>
            </a:r>
            <a:endParaRPr lang="en-U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11755"/>
            <a:ext cx="6096000" cy="4622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ight Arrow 3"/>
          <p:cNvSpPr/>
          <p:nvPr/>
        </p:nvSpPr>
        <p:spPr>
          <a:xfrm rot="19460919">
            <a:off x="4096145" y="3769411"/>
            <a:ext cx="570793" cy="381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950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House Concurrent Resolution 24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create a caregiver taskforce</a:t>
            </a:r>
          </a:p>
          <a:p>
            <a:r>
              <a:rPr lang="en-US" sz="3600" dirty="0" smtClean="0"/>
              <a:t>examine </a:t>
            </a:r>
            <a:r>
              <a:rPr lang="en-US" sz="3600" dirty="0"/>
              <a:t>policies, resources and </a:t>
            </a:r>
            <a:r>
              <a:rPr lang="en-US" sz="3600" dirty="0" smtClean="0"/>
              <a:t>programs available </a:t>
            </a:r>
            <a:r>
              <a:rPr lang="en-US" sz="3600" dirty="0"/>
              <a:t>for caregivers in Idaho and other </a:t>
            </a:r>
            <a:r>
              <a:rPr lang="en-US" sz="3600" dirty="0" smtClean="0"/>
              <a:t>states </a:t>
            </a:r>
          </a:p>
          <a:p>
            <a:r>
              <a:rPr lang="en-US" sz="3600" dirty="0"/>
              <a:t>s</a:t>
            </a:r>
            <a:r>
              <a:rPr lang="en-US" sz="3600" dirty="0" smtClean="0"/>
              <a:t>tudy innovative </a:t>
            </a:r>
            <a:r>
              <a:rPr lang="en-US" sz="3600" dirty="0"/>
              <a:t>ways </a:t>
            </a:r>
            <a:r>
              <a:rPr lang="en-US" sz="3600" dirty="0" smtClean="0"/>
              <a:t>to </a:t>
            </a:r>
            <a:r>
              <a:rPr lang="en-US" sz="3600" dirty="0"/>
              <a:t>support unpaid family </a:t>
            </a:r>
            <a:r>
              <a:rPr lang="en-US" sz="3600" dirty="0" smtClean="0"/>
              <a:t>caregivers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96760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Caregiver Taskforce: Membership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1676400"/>
            <a:ext cx="4267200" cy="50292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1800" b="1" dirty="0"/>
              <a:t>AARP Idaho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Ada County Community Paramedics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Advocates for Families/Caregivers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Area Agency on Aging - </a:t>
            </a:r>
            <a:r>
              <a:rPr lang="en-US" sz="1800" b="1" dirty="0" smtClean="0"/>
              <a:t>CSI</a:t>
            </a:r>
            <a:endParaRPr lang="en-US" sz="1800" b="1" dirty="0"/>
          </a:p>
          <a:p>
            <a:pPr>
              <a:spcBef>
                <a:spcPts val="0"/>
              </a:spcBef>
            </a:pPr>
            <a:r>
              <a:rPr lang="en-US" sz="1800" b="1" dirty="0"/>
              <a:t>Blue Cross of Idaho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Caregivers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Caregiver Support </a:t>
            </a:r>
            <a:r>
              <a:rPr lang="en-US" sz="1800" b="1" dirty="0" smtClean="0"/>
              <a:t>Agencies</a:t>
            </a:r>
            <a:endParaRPr lang="en-US" sz="1800" b="1" dirty="0"/>
          </a:p>
          <a:p>
            <a:pPr>
              <a:spcBef>
                <a:spcPts val="0"/>
              </a:spcBef>
            </a:pPr>
            <a:r>
              <a:rPr lang="en-US" sz="1800" b="1" dirty="0" smtClean="0"/>
              <a:t>Center </a:t>
            </a:r>
            <a:r>
              <a:rPr lang="en-US" sz="1800" b="1" dirty="0"/>
              <a:t>for the Study of </a:t>
            </a:r>
            <a:r>
              <a:rPr lang="en-US" sz="1800" b="1" dirty="0" smtClean="0"/>
              <a:t>Aging - BSU</a:t>
            </a:r>
            <a:endParaRPr lang="en-US" sz="1800" b="1" dirty="0"/>
          </a:p>
          <a:p>
            <a:pPr>
              <a:spcBef>
                <a:spcPts val="0"/>
              </a:spcBef>
            </a:pPr>
            <a:r>
              <a:rPr lang="en-US" sz="1800" b="1" dirty="0"/>
              <a:t>Community Partnerships of Idaho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Disability Rights Idaho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Friends in Action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Home Care and Hospice Agencies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Idaho Alzheimer’s Planning Group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Idaho Area Health Education </a:t>
            </a:r>
            <a:r>
              <a:rPr lang="en-US" sz="1800" b="1" dirty="0" smtClean="0"/>
              <a:t>Center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Idaho Association of </a:t>
            </a:r>
            <a:r>
              <a:rPr lang="en-US" sz="1800" b="1" dirty="0" smtClean="0"/>
              <a:t>Counties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Idaho Commission on Aging</a:t>
            </a:r>
          </a:p>
          <a:p>
            <a:pPr>
              <a:spcBef>
                <a:spcPts val="0"/>
              </a:spcBef>
            </a:pPr>
            <a:endParaRPr lang="en-US" sz="1800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038600" cy="50292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1800" b="1" dirty="0" smtClean="0"/>
              <a:t>IDHW - </a:t>
            </a:r>
            <a:r>
              <a:rPr lang="en-US" sz="1800" b="1" dirty="0"/>
              <a:t>Behavioral Health, Public Health, Medicaid</a:t>
            </a:r>
          </a:p>
          <a:p>
            <a:pPr>
              <a:spcBef>
                <a:spcPts val="0"/>
              </a:spcBef>
            </a:pPr>
            <a:r>
              <a:rPr lang="en-US" sz="1800" b="1" dirty="0" smtClean="0"/>
              <a:t>Idaho </a:t>
            </a:r>
            <a:r>
              <a:rPr lang="en-US" sz="1800" b="1" dirty="0"/>
              <a:t>Health Care Association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Idaho Hospital Association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Idaho Parents Unlimited</a:t>
            </a:r>
          </a:p>
          <a:p>
            <a:pPr>
              <a:spcBef>
                <a:spcPts val="0"/>
              </a:spcBef>
            </a:pPr>
            <a:r>
              <a:rPr lang="en-US" sz="1800" b="1" dirty="0" err="1"/>
              <a:t>Jannus</a:t>
            </a:r>
            <a:endParaRPr lang="en-US" sz="1800" b="1" dirty="0"/>
          </a:p>
          <a:p>
            <a:pPr>
              <a:spcBef>
                <a:spcPts val="0"/>
              </a:spcBef>
            </a:pPr>
            <a:r>
              <a:rPr lang="en-US" sz="1800" b="1" dirty="0"/>
              <a:t>Living Independence Network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MS Society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Northwest A.D.A. Center of Idaho</a:t>
            </a:r>
          </a:p>
          <a:p>
            <a:pPr>
              <a:spcBef>
                <a:spcPts val="0"/>
              </a:spcBef>
            </a:pPr>
            <a:r>
              <a:rPr lang="en-US" sz="1800" b="1" dirty="0" err="1"/>
              <a:t>Qualis</a:t>
            </a:r>
            <a:r>
              <a:rPr lang="en-US" sz="1800" b="1" dirty="0"/>
              <a:t> Health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Regence Blue Shield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Senior Health Insurance Benefits Advisors (SHIBA)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St. Luke’s, Mountain States Tumor Institute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Treasure Valley YMCA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Veteran’s </a:t>
            </a:r>
            <a:r>
              <a:rPr lang="en-US" sz="1800" b="1" dirty="0" smtClean="0"/>
              <a:t>Administration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246927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4800" y="533400"/>
            <a:ext cx="8610600" cy="990600"/>
          </a:xfrm>
        </p:spPr>
        <p:txBody>
          <a:bodyPr>
            <a:normAutofit/>
          </a:bodyPr>
          <a:lstStyle/>
          <a:p>
            <a:r>
              <a:rPr lang="en-US" dirty="0" smtClean="0"/>
              <a:t>Taskforce Findings: gaps in resources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876800"/>
          </a:xfrm>
        </p:spPr>
        <p:txBody>
          <a:bodyPr>
            <a:noAutofit/>
          </a:bodyPr>
          <a:lstStyle/>
          <a:p>
            <a:r>
              <a:rPr lang="en-US" sz="2800" dirty="0"/>
              <a:t>Assistance is limited, fragmented and based mostly on the care recipient. </a:t>
            </a:r>
          </a:p>
          <a:p>
            <a:r>
              <a:rPr lang="en-US" sz="2800" dirty="0"/>
              <a:t>Inadequate training and information for caregivers. </a:t>
            </a:r>
          </a:p>
          <a:p>
            <a:r>
              <a:rPr lang="en-US" sz="2800" dirty="0"/>
              <a:t>Caregiver support is lacking.   </a:t>
            </a:r>
          </a:p>
          <a:p>
            <a:r>
              <a:rPr lang="en-US" sz="2800" dirty="0"/>
              <a:t>Caregiver stress has costs.  </a:t>
            </a:r>
          </a:p>
          <a:p>
            <a:r>
              <a:rPr lang="en-US" sz="2800" dirty="0"/>
              <a:t>Non-profits have not been a sustainable resource. </a:t>
            </a:r>
          </a:p>
          <a:p>
            <a:r>
              <a:rPr lang="en-US" sz="2800" dirty="0"/>
              <a:t>Respite </a:t>
            </a:r>
            <a:r>
              <a:rPr lang="en-US" sz="2800" dirty="0" smtClean="0"/>
              <a:t>resources are inadequate.</a:t>
            </a:r>
          </a:p>
          <a:p>
            <a:r>
              <a:rPr lang="en-US" sz="2800" dirty="0" smtClean="0"/>
              <a:t>Respite support is underfunded</a:t>
            </a:r>
            <a:r>
              <a:rPr lang="en-US" sz="2800" dirty="0"/>
              <a:t>. </a:t>
            </a:r>
          </a:p>
          <a:p>
            <a:r>
              <a:rPr lang="en-US" sz="2800" dirty="0" smtClean="0"/>
              <a:t>No options </a:t>
            </a:r>
            <a:r>
              <a:rPr lang="en-US" sz="2800" dirty="0"/>
              <a:t>for pediatric respite care in Idaho.</a:t>
            </a:r>
          </a:p>
        </p:txBody>
      </p:sp>
    </p:spTree>
    <p:extLst>
      <p:ext uri="{BB962C8B-B14F-4D97-AF65-F5344CB8AC3E}">
        <p14:creationId xmlns:p14="http://schemas.microsoft.com/office/powerpoint/2010/main" val="429251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Taskforce Recommendations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 smtClean="0"/>
              <a:t>Supports For Family Caregivers </a:t>
            </a:r>
          </a:p>
          <a:p>
            <a:r>
              <a:rPr lang="en-US" sz="2800" dirty="0" smtClean="0"/>
              <a:t>Equip </a:t>
            </a:r>
            <a:r>
              <a:rPr lang="en-US" sz="2800" dirty="0"/>
              <a:t>and expand a </a:t>
            </a:r>
            <a:r>
              <a:rPr lang="en-US" sz="2800" u="sng" dirty="0"/>
              <a:t>network of individuals who assist </a:t>
            </a:r>
            <a:r>
              <a:rPr lang="en-US" sz="2800" dirty="0"/>
              <a:t>family caregivers to understand, access, and arrange complex services. </a:t>
            </a:r>
            <a:endParaRPr lang="en-US" sz="2800" dirty="0" smtClean="0"/>
          </a:p>
          <a:p>
            <a:r>
              <a:rPr lang="en-US" sz="2800" dirty="0"/>
              <a:t>Provide </a:t>
            </a:r>
            <a:r>
              <a:rPr lang="en-US" sz="2800" u="sng" dirty="0"/>
              <a:t>access to training for </a:t>
            </a:r>
            <a:r>
              <a:rPr lang="en-US" sz="2800" u="sng" dirty="0" smtClean="0"/>
              <a:t>caregivers</a:t>
            </a:r>
            <a:r>
              <a:rPr lang="en-US" sz="2800" dirty="0"/>
              <a:t> </a:t>
            </a:r>
            <a:r>
              <a:rPr lang="en-US" sz="2800" dirty="0" smtClean="0"/>
              <a:t>on </a:t>
            </a:r>
            <a:r>
              <a:rPr lang="en-US" sz="2800" dirty="0"/>
              <a:t>fundamental care responsibilities and self-care strategies</a:t>
            </a:r>
            <a:r>
              <a:rPr lang="en-US" sz="2800" dirty="0" smtClean="0"/>
              <a:t>.</a:t>
            </a:r>
          </a:p>
          <a:p>
            <a:endParaRPr lang="en-US" sz="2800" dirty="0" smtClean="0"/>
          </a:p>
          <a:p>
            <a:pPr marL="0" indent="0">
              <a:buNone/>
            </a:pPr>
            <a:r>
              <a:rPr lang="en-US" sz="2800" b="1" dirty="0"/>
              <a:t>Community Awareness And Engagement</a:t>
            </a:r>
          </a:p>
          <a:p>
            <a:r>
              <a:rPr lang="en-US" sz="2800" dirty="0"/>
              <a:t>Increase public awareness about caregiving including </a:t>
            </a:r>
            <a:r>
              <a:rPr lang="en-US" sz="2800" u="sng" dirty="0"/>
              <a:t>helping people identify as caregivers</a:t>
            </a:r>
            <a:r>
              <a:rPr lang="en-US" sz="28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468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Taskforce Recommendations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458200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600" b="1" dirty="0"/>
              <a:t>Integration of Family Caregivers into Health Systems Transformations </a:t>
            </a:r>
            <a:endParaRPr lang="en-US" sz="2600" b="1" dirty="0" smtClean="0"/>
          </a:p>
          <a:p>
            <a:r>
              <a:rPr lang="en-US" sz="2800" dirty="0" smtClean="0"/>
              <a:t>Influence </a:t>
            </a:r>
            <a:r>
              <a:rPr lang="en-US" sz="2800" u="sng" dirty="0"/>
              <a:t>health care providers to recognize family caregivers</a:t>
            </a:r>
            <a:r>
              <a:rPr lang="en-US" sz="2800" dirty="0"/>
              <a:t> as </a:t>
            </a:r>
            <a:r>
              <a:rPr lang="en-US" sz="2800" dirty="0" smtClean="0"/>
              <a:t>member </a:t>
            </a:r>
            <a:r>
              <a:rPr lang="en-US" sz="2800" dirty="0"/>
              <a:t>of the health care team.</a:t>
            </a:r>
          </a:p>
          <a:p>
            <a:r>
              <a:rPr lang="en-US" sz="2800" dirty="0" smtClean="0"/>
              <a:t>Build </a:t>
            </a:r>
            <a:r>
              <a:rPr lang="en-US" sz="2800" dirty="0"/>
              <a:t>community </a:t>
            </a:r>
            <a:r>
              <a:rPr lang="en-US" sz="2800" u="sng" dirty="0"/>
              <a:t>resources with the medical-health neighborhood</a:t>
            </a:r>
            <a:r>
              <a:rPr lang="en-US" sz="2800" dirty="0"/>
              <a:t> to support </a:t>
            </a:r>
            <a:r>
              <a:rPr lang="en-US" sz="2800" dirty="0" smtClean="0"/>
              <a:t>family caregivers </a:t>
            </a:r>
          </a:p>
          <a:p>
            <a:r>
              <a:rPr lang="en-US" sz="2800" u="sng" dirty="0" smtClean="0"/>
              <a:t>Partner with SHIP</a:t>
            </a:r>
            <a:r>
              <a:rPr lang="en-US" sz="2800" dirty="0" smtClean="0"/>
              <a:t> </a:t>
            </a:r>
            <a:r>
              <a:rPr lang="en-US" sz="2800" dirty="0"/>
              <a:t>Regional </a:t>
            </a:r>
            <a:r>
              <a:rPr lang="en-US" sz="2800" dirty="0" smtClean="0"/>
              <a:t>Health </a:t>
            </a:r>
            <a:r>
              <a:rPr lang="en-US" sz="2800" dirty="0" err="1" smtClean="0"/>
              <a:t>Collaboratives</a:t>
            </a:r>
            <a:r>
              <a:rPr lang="en-US" sz="2800" dirty="0"/>
              <a:t>.</a:t>
            </a:r>
          </a:p>
          <a:p>
            <a:r>
              <a:rPr lang="en-US" sz="2800" u="sng" dirty="0" smtClean="0"/>
              <a:t>Integrate</a:t>
            </a:r>
            <a:r>
              <a:rPr lang="en-US" sz="2800" dirty="0" smtClean="0"/>
              <a:t> </a:t>
            </a:r>
            <a:r>
              <a:rPr lang="en-US" sz="2800" dirty="0"/>
              <a:t>the needs and contributions of unpaid family caregivers in other system transformation efforts.</a:t>
            </a:r>
          </a:p>
        </p:txBody>
      </p:sp>
    </p:spTree>
    <p:extLst>
      <p:ext uri="{BB962C8B-B14F-4D97-AF65-F5344CB8AC3E}">
        <p14:creationId xmlns:p14="http://schemas.microsoft.com/office/powerpoint/2010/main" val="1166567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Going Forward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We </a:t>
            </a:r>
            <a:r>
              <a:rPr lang="en-US" dirty="0"/>
              <a:t>ask that you: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Learn </a:t>
            </a:r>
            <a:r>
              <a:rPr lang="en-US" dirty="0"/>
              <a:t>more about the issues facing unpaid family caregivers in Idaho.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Identify </a:t>
            </a:r>
            <a:r>
              <a:rPr lang="en-US" dirty="0"/>
              <a:t>the caregivers in your life.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Partner </a:t>
            </a:r>
            <a:r>
              <a:rPr lang="en-US" dirty="0"/>
              <a:t>with the Idaho Caregiver Alliance to identify resources for family caregivers.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Endorse </a:t>
            </a:r>
            <a:r>
              <a:rPr lang="en-US" dirty="0"/>
              <a:t>the collaboration between the Idaho SHIP and the Caregiver Alliance.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Support development </a:t>
            </a:r>
            <a:r>
              <a:rPr lang="en-US" dirty="0"/>
              <a:t>of a </a:t>
            </a:r>
            <a:r>
              <a:rPr lang="en-US" dirty="0" smtClean="0"/>
              <a:t>state plan </a:t>
            </a:r>
            <a:r>
              <a:rPr lang="en-US" dirty="0"/>
              <a:t>to implement the recommendations identified in this report.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Become </a:t>
            </a:r>
            <a:r>
              <a:rPr lang="en-US" dirty="0"/>
              <a:t>a caregiver champion</a:t>
            </a:r>
            <a:r>
              <a:rPr lang="en-US" dirty="0" smtClean="0"/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31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166</TotalTime>
  <Words>606</Words>
  <Application>Microsoft Office PowerPoint</Application>
  <PresentationFormat>On-screen Show (4:3)</PresentationFormat>
  <Paragraphs>102</Paragraphs>
  <Slides>13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Clarity</vt:lpstr>
      <vt:lpstr>Caregivers in Idaho </vt:lpstr>
      <vt:lpstr>Mission and Vision</vt:lpstr>
      <vt:lpstr>Idaho Caregiver Alliance</vt:lpstr>
      <vt:lpstr>More than 1 in 4 Idahoans are caregivers </vt:lpstr>
      <vt:lpstr>Idaho Caregivers</vt:lpstr>
      <vt:lpstr>A Caregiver’s Fear</vt:lpstr>
      <vt:lpstr>60 + age group fastest growing in Idaho</vt:lpstr>
      <vt:lpstr>House Concurrent Resolution 24</vt:lpstr>
      <vt:lpstr>Caregiver Taskforce: Membership</vt:lpstr>
      <vt:lpstr>Taskforce Findings: gaps in resources</vt:lpstr>
      <vt:lpstr>Taskforce Recommendations</vt:lpstr>
      <vt:lpstr>Taskforce Recommendations</vt:lpstr>
      <vt:lpstr>Going Forward</vt:lpstr>
    </vt:vector>
  </TitlesOfParts>
  <Company>Boise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Caregivers in Idaho</dc:title>
  <dc:creator>Stoevs</dc:creator>
  <cp:lastModifiedBy>Stoevs</cp:lastModifiedBy>
  <cp:revision>19</cp:revision>
  <dcterms:created xsi:type="dcterms:W3CDTF">2016-02-12T21:17:40Z</dcterms:created>
  <dcterms:modified xsi:type="dcterms:W3CDTF">2016-02-18T14:34:58Z</dcterms:modified>
</cp:coreProperties>
</file>